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39" r:id="rId4"/>
  </p:sldMasterIdLst>
  <p:notesMasterIdLst>
    <p:notesMasterId r:id="rId20"/>
  </p:notesMasterIdLst>
  <p:handoutMasterIdLst>
    <p:handoutMasterId r:id="rId21"/>
  </p:handoutMasterIdLst>
  <p:sldIdLst>
    <p:sldId id="272" r:id="rId5"/>
    <p:sldId id="278" r:id="rId6"/>
    <p:sldId id="281" r:id="rId7"/>
    <p:sldId id="280" r:id="rId8"/>
    <p:sldId id="282" r:id="rId9"/>
    <p:sldId id="285" r:id="rId10"/>
    <p:sldId id="286" r:id="rId11"/>
    <p:sldId id="287" r:id="rId12"/>
    <p:sldId id="289" r:id="rId13"/>
    <p:sldId id="288" r:id="rId14"/>
    <p:sldId id="293" r:id="rId15"/>
    <p:sldId id="292" r:id="rId16"/>
    <p:sldId id="291" r:id="rId17"/>
    <p:sldId id="294" r:id="rId18"/>
    <p:sldId id="277" r:id="rId1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8DF8E3-C681-4182-897E-E97AAA3C57D3}" v="5" dt="2020-12-02T22:44:52.034"/>
  </p1510:revLst>
</p1510:revInfo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8874" autoAdjust="0"/>
  </p:normalViewPr>
  <p:slideViewPr>
    <p:cSldViewPr snapToGrid="0">
      <p:cViewPr varScale="1">
        <p:scale>
          <a:sx n="76" d="100"/>
          <a:sy n="76" d="100"/>
        </p:scale>
        <p:origin x="360" y="9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4" d="100"/>
          <a:sy n="94" d="100"/>
        </p:scale>
        <p:origin x="193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E540C5-CAFD-4489-85F8-C99C6177715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6A96DE2-7BA6-4462-A113-BD743BD204D3}">
      <dgm:prSet custT="1"/>
      <dgm:spPr/>
      <dgm:t>
        <a:bodyPr/>
        <a:lstStyle/>
        <a:p>
          <a:r>
            <a:rPr lang="en-US" sz="2400" dirty="0"/>
            <a:t>All records that directly relate to a student and are maintained by an institution.</a:t>
          </a:r>
        </a:p>
      </dgm:t>
    </dgm:pt>
    <dgm:pt modelId="{F9870315-9F14-486B-ABE9-F6B1869A79B3}" type="parTrans" cxnId="{EC21FF2A-EAE6-4390-80AB-C9112F778131}">
      <dgm:prSet/>
      <dgm:spPr/>
      <dgm:t>
        <a:bodyPr/>
        <a:lstStyle/>
        <a:p>
          <a:endParaRPr lang="en-US"/>
        </a:p>
      </dgm:t>
    </dgm:pt>
    <dgm:pt modelId="{ED85BAE1-7235-4119-AEE1-76274F795C5C}" type="sibTrans" cxnId="{EC21FF2A-EAE6-4390-80AB-C9112F778131}">
      <dgm:prSet/>
      <dgm:spPr/>
      <dgm:t>
        <a:bodyPr/>
        <a:lstStyle/>
        <a:p>
          <a:endParaRPr lang="en-US"/>
        </a:p>
      </dgm:t>
    </dgm:pt>
    <dgm:pt modelId="{AE1B65F9-5481-4223-83C8-1B501911AF93}">
      <dgm:prSet custT="1"/>
      <dgm:spPr/>
      <dgm:t>
        <a:bodyPr/>
        <a:lstStyle/>
        <a:p>
          <a:r>
            <a:rPr lang="en-US" sz="2400" dirty="0"/>
            <a:t>These records can be in any media form: handwritten, print, type, film, electronic, etc.</a:t>
          </a:r>
        </a:p>
      </dgm:t>
    </dgm:pt>
    <dgm:pt modelId="{D2091331-E0C4-4259-8807-E9C407CB8008}" type="parTrans" cxnId="{89F1D251-CD28-4A69-91A7-4394DD424828}">
      <dgm:prSet/>
      <dgm:spPr/>
      <dgm:t>
        <a:bodyPr/>
        <a:lstStyle/>
        <a:p>
          <a:endParaRPr lang="en-US"/>
        </a:p>
      </dgm:t>
    </dgm:pt>
    <dgm:pt modelId="{79488677-A792-4E6D-9EBE-D8B7DA2BC450}" type="sibTrans" cxnId="{89F1D251-CD28-4A69-91A7-4394DD424828}">
      <dgm:prSet/>
      <dgm:spPr/>
      <dgm:t>
        <a:bodyPr/>
        <a:lstStyle/>
        <a:p>
          <a:endParaRPr lang="en-US"/>
        </a:p>
      </dgm:t>
    </dgm:pt>
    <dgm:pt modelId="{9CF7FC1E-ADD0-41E9-931E-77BDBC6AB392}">
      <dgm:prSet/>
      <dgm:spPr/>
      <dgm:t>
        <a:bodyPr/>
        <a:lstStyle/>
        <a:p>
          <a:r>
            <a:rPr lang="en-US" dirty="0"/>
            <a:t>They can be held in any office.</a:t>
          </a:r>
        </a:p>
      </dgm:t>
    </dgm:pt>
    <dgm:pt modelId="{A78EEB88-C589-42EF-AFAA-25F634BC3B14}" type="parTrans" cxnId="{90AAD035-0B3C-4E04-A8ED-7839C4DCD5E6}">
      <dgm:prSet/>
      <dgm:spPr/>
      <dgm:t>
        <a:bodyPr/>
        <a:lstStyle/>
        <a:p>
          <a:endParaRPr lang="en-US"/>
        </a:p>
      </dgm:t>
    </dgm:pt>
    <dgm:pt modelId="{B9BFD913-BDD9-4771-8867-7657E9DF44D9}" type="sibTrans" cxnId="{90AAD035-0B3C-4E04-A8ED-7839C4DCD5E6}">
      <dgm:prSet/>
      <dgm:spPr/>
      <dgm:t>
        <a:bodyPr/>
        <a:lstStyle/>
        <a:p>
          <a:endParaRPr lang="en-US"/>
        </a:p>
      </dgm:t>
    </dgm:pt>
    <dgm:pt modelId="{1E55C875-314C-481E-9098-F3DAF777BC95}" type="pres">
      <dgm:prSet presAssocID="{07E540C5-CAFD-4489-85F8-C99C6177715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EDFDDC5-7FB6-43C5-983D-C6578AB290E3}" type="pres">
      <dgm:prSet presAssocID="{56A96DE2-7BA6-4462-A113-BD743BD204D3}" presName="hierRoot1" presStyleCnt="0"/>
      <dgm:spPr/>
    </dgm:pt>
    <dgm:pt modelId="{411C52B2-AD43-4954-B605-2AF3D73A128C}" type="pres">
      <dgm:prSet presAssocID="{56A96DE2-7BA6-4462-A113-BD743BD204D3}" presName="composite" presStyleCnt="0"/>
      <dgm:spPr/>
    </dgm:pt>
    <dgm:pt modelId="{72D51BCF-22AD-4868-8FD9-C401C725E5E2}" type="pres">
      <dgm:prSet presAssocID="{56A96DE2-7BA6-4462-A113-BD743BD204D3}" presName="background" presStyleLbl="node0" presStyleIdx="0" presStyleCnt="3"/>
      <dgm:spPr/>
    </dgm:pt>
    <dgm:pt modelId="{2A371910-7C33-42DC-8AB0-DA5819C89163}" type="pres">
      <dgm:prSet presAssocID="{56A96DE2-7BA6-4462-A113-BD743BD204D3}" presName="text" presStyleLbl="fgAcc0" presStyleIdx="0" presStyleCnt="3">
        <dgm:presLayoutVars>
          <dgm:chPref val="3"/>
        </dgm:presLayoutVars>
      </dgm:prSet>
      <dgm:spPr/>
    </dgm:pt>
    <dgm:pt modelId="{3B4610EB-650D-4BFF-8DF0-7F177CB35E31}" type="pres">
      <dgm:prSet presAssocID="{56A96DE2-7BA6-4462-A113-BD743BD204D3}" presName="hierChild2" presStyleCnt="0"/>
      <dgm:spPr/>
    </dgm:pt>
    <dgm:pt modelId="{8CC07171-955A-4312-ABBA-7BB4C0AE578C}" type="pres">
      <dgm:prSet presAssocID="{AE1B65F9-5481-4223-83C8-1B501911AF93}" presName="hierRoot1" presStyleCnt="0"/>
      <dgm:spPr/>
    </dgm:pt>
    <dgm:pt modelId="{D3C83029-5B49-472F-824B-09C4882B56F2}" type="pres">
      <dgm:prSet presAssocID="{AE1B65F9-5481-4223-83C8-1B501911AF93}" presName="composite" presStyleCnt="0"/>
      <dgm:spPr/>
    </dgm:pt>
    <dgm:pt modelId="{18FA07BB-EDA1-4404-8C55-26F670382373}" type="pres">
      <dgm:prSet presAssocID="{AE1B65F9-5481-4223-83C8-1B501911AF93}" presName="background" presStyleLbl="node0" presStyleIdx="1" presStyleCnt="3"/>
      <dgm:spPr/>
    </dgm:pt>
    <dgm:pt modelId="{8FF6F44B-A58A-4AAD-8011-E14B770D8FCE}" type="pres">
      <dgm:prSet presAssocID="{AE1B65F9-5481-4223-83C8-1B501911AF93}" presName="text" presStyleLbl="fgAcc0" presStyleIdx="1" presStyleCnt="3">
        <dgm:presLayoutVars>
          <dgm:chPref val="3"/>
        </dgm:presLayoutVars>
      </dgm:prSet>
      <dgm:spPr/>
    </dgm:pt>
    <dgm:pt modelId="{09155655-BE84-417A-9DC6-37827C3B981C}" type="pres">
      <dgm:prSet presAssocID="{AE1B65F9-5481-4223-83C8-1B501911AF93}" presName="hierChild2" presStyleCnt="0"/>
      <dgm:spPr/>
    </dgm:pt>
    <dgm:pt modelId="{0D17A049-ED88-45F6-814C-DB313A1CAC16}" type="pres">
      <dgm:prSet presAssocID="{9CF7FC1E-ADD0-41E9-931E-77BDBC6AB392}" presName="hierRoot1" presStyleCnt="0"/>
      <dgm:spPr/>
    </dgm:pt>
    <dgm:pt modelId="{0792B710-3197-4610-8716-FD85DF3D3FAF}" type="pres">
      <dgm:prSet presAssocID="{9CF7FC1E-ADD0-41E9-931E-77BDBC6AB392}" presName="composite" presStyleCnt="0"/>
      <dgm:spPr/>
    </dgm:pt>
    <dgm:pt modelId="{B43BC865-63AF-4AE5-A1EF-B06C6F970DE8}" type="pres">
      <dgm:prSet presAssocID="{9CF7FC1E-ADD0-41E9-931E-77BDBC6AB392}" presName="background" presStyleLbl="node0" presStyleIdx="2" presStyleCnt="3"/>
      <dgm:spPr/>
    </dgm:pt>
    <dgm:pt modelId="{2E719F89-247A-47F2-8983-2AC0CBC59F74}" type="pres">
      <dgm:prSet presAssocID="{9CF7FC1E-ADD0-41E9-931E-77BDBC6AB392}" presName="text" presStyleLbl="fgAcc0" presStyleIdx="2" presStyleCnt="3">
        <dgm:presLayoutVars>
          <dgm:chPref val="3"/>
        </dgm:presLayoutVars>
      </dgm:prSet>
      <dgm:spPr/>
    </dgm:pt>
    <dgm:pt modelId="{92CFDF4B-6D61-4980-934D-39FFA159A297}" type="pres">
      <dgm:prSet presAssocID="{9CF7FC1E-ADD0-41E9-931E-77BDBC6AB392}" presName="hierChild2" presStyleCnt="0"/>
      <dgm:spPr/>
    </dgm:pt>
  </dgm:ptLst>
  <dgm:cxnLst>
    <dgm:cxn modelId="{EC21FF2A-EAE6-4390-80AB-C9112F778131}" srcId="{07E540C5-CAFD-4489-85F8-C99C61777157}" destId="{56A96DE2-7BA6-4462-A113-BD743BD204D3}" srcOrd="0" destOrd="0" parTransId="{F9870315-9F14-486B-ABE9-F6B1869A79B3}" sibTransId="{ED85BAE1-7235-4119-AEE1-76274F795C5C}"/>
    <dgm:cxn modelId="{90AAD035-0B3C-4E04-A8ED-7839C4DCD5E6}" srcId="{07E540C5-CAFD-4489-85F8-C99C61777157}" destId="{9CF7FC1E-ADD0-41E9-931E-77BDBC6AB392}" srcOrd="2" destOrd="0" parTransId="{A78EEB88-C589-42EF-AFAA-25F634BC3B14}" sibTransId="{B9BFD913-BDD9-4771-8867-7657E9DF44D9}"/>
    <dgm:cxn modelId="{89F1D251-CD28-4A69-91A7-4394DD424828}" srcId="{07E540C5-CAFD-4489-85F8-C99C61777157}" destId="{AE1B65F9-5481-4223-83C8-1B501911AF93}" srcOrd="1" destOrd="0" parTransId="{D2091331-E0C4-4259-8807-E9C407CB8008}" sibTransId="{79488677-A792-4E6D-9EBE-D8B7DA2BC450}"/>
    <dgm:cxn modelId="{AFA9019D-C6DF-4F5D-A186-FAE8AA2DEA13}" type="presOf" srcId="{07E540C5-CAFD-4489-85F8-C99C61777157}" destId="{1E55C875-314C-481E-9098-F3DAF777BC95}" srcOrd="0" destOrd="0" presId="urn:microsoft.com/office/officeart/2005/8/layout/hierarchy1"/>
    <dgm:cxn modelId="{9A0A709D-380E-40FF-9C4E-6BCE719E2053}" type="presOf" srcId="{56A96DE2-7BA6-4462-A113-BD743BD204D3}" destId="{2A371910-7C33-42DC-8AB0-DA5819C89163}" srcOrd="0" destOrd="0" presId="urn:microsoft.com/office/officeart/2005/8/layout/hierarchy1"/>
    <dgm:cxn modelId="{4D8020A0-588F-4B7B-A95B-73DDF7224BF8}" type="presOf" srcId="{9CF7FC1E-ADD0-41E9-931E-77BDBC6AB392}" destId="{2E719F89-247A-47F2-8983-2AC0CBC59F74}" srcOrd="0" destOrd="0" presId="urn:microsoft.com/office/officeart/2005/8/layout/hierarchy1"/>
    <dgm:cxn modelId="{3DD4B0D5-9196-4C55-B269-2B8577816639}" type="presOf" srcId="{AE1B65F9-5481-4223-83C8-1B501911AF93}" destId="{8FF6F44B-A58A-4AAD-8011-E14B770D8FCE}" srcOrd="0" destOrd="0" presId="urn:microsoft.com/office/officeart/2005/8/layout/hierarchy1"/>
    <dgm:cxn modelId="{1F044D10-0FCD-4C4F-A466-02C95066ABF5}" type="presParOf" srcId="{1E55C875-314C-481E-9098-F3DAF777BC95}" destId="{CEDFDDC5-7FB6-43C5-983D-C6578AB290E3}" srcOrd="0" destOrd="0" presId="urn:microsoft.com/office/officeart/2005/8/layout/hierarchy1"/>
    <dgm:cxn modelId="{41EFC36C-7780-461A-9C70-DF982C740771}" type="presParOf" srcId="{CEDFDDC5-7FB6-43C5-983D-C6578AB290E3}" destId="{411C52B2-AD43-4954-B605-2AF3D73A128C}" srcOrd="0" destOrd="0" presId="urn:microsoft.com/office/officeart/2005/8/layout/hierarchy1"/>
    <dgm:cxn modelId="{78E3D5F6-19C8-4BBD-8559-3002AAF22772}" type="presParOf" srcId="{411C52B2-AD43-4954-B605-2AF3D73A128C}" destId="{72D51BCF-22AD-4868-8FD9-C401C725E5E2}" srcOrd="0" destOrd="0" presId="urn:microsoft.com/office/officeart/2005/8/layout/hierarchy1"/>
    <dgm:cxn modelId="{F6178C40-1AB6-4A79-9A1B-67C3F5E710ED}" type="presParOf" srcId="{411C52B2-AD43-4954-B605-2AF3D73A128C}" destId="{2A371910-7C33-42DC-8AB0-DA5819C89163}" srcOrd="1" destOrd="0" presId="urn:microsoft.com/office/officeart/2005/8/layout/hierarchy1"/>
    <dgm:cxn modelId="{0815949B-9B37-49D2-8201-1284C4E89717}" type="presParOf" srcId="{CEDFDDC5-7FB6-43C5-983D-C6578AB290E3}" destId="{3B4610EB-650D-4BFF-8DF0-7F177CB35E31}" srcOrd="1" destOrd="0" presId="urn:microsoft.com/office/officeart/2005/8/layout/hierarchy1"/>
    <dgm:cxn modelId="{A9AA445F-BDDB-4401-ABF6-3B90FF43AD1B}" type="presParOf" srcId="{1E55C875-314C-481E-9098-F3DAF777BC95}" destId="{8CC07171-955A-4312-ABBA-7BB4C0AE578C}" srcOrd="1" destOrd="0" presId="urn:microsoft.com/office/officeart/2005/8/layout/hierarchy1"/>
    <dgm:cxn modelId="{9154D680-B148-46BF-9265-F32532B52083}" type="presParOf" srcId="{8CC07171-955A-4312-ABBA-7BB4C0AE578C}" destId="{D3C83029-5B49-472F-824B-09C4882B56F2}" srcOrd="0" destOrd="0" presId="urn:microsoft.com/office/officeart/2005/8/layout/hierarchy1"/>
    <dgm:cxn modelId="{39945103-5715-4483-9CAD-B45F3B737705}" type="presParOf" srcId="{D3C83029-5B49-472F-824B-09C4882B56F2}" destId="{18FA07BB-EDA1-4404-8C55-26F670382373}" srcOrd="0" destOrd="0" presId="urn:microsoft.com/office/officeart/2005/8/layout/hierarchy1"/>
    <dgm:cxn modelId="{F13FD2A2-6C21-48CE-A85C-6173759B2AE5}" type="presParOf" srcId="{D3C83029-5B49-472F-824B-09C4882B56F2}" destId="{8FF6F44B-A58A-4AAD-8011-E14B770D8FCE}" srcOrd="1" destOrd="0" presId="urn:microsoft.com/office/officeart/2005/8/layout/hierarchy1"/>
    <dgm:cxn modelId="{1F6AEFA7-8BF3-486C-9360-1F04A4D8AF27}" type="presParOf" srcId="{8CC07171-955A-4312-ABBA-7BB4C0AE578C}" destId="{09155655-BE84-417A-9DC6-37827C3B981C}" srcOrd="1" destOrd="0" presId="urn:microsoft.com/office/officeart/2005/8/layout/hierarchy1"/>
    <dgm:cxn modelId="{216BE2CF-923A-425B-A005-A841C5B0E9E2}" type="presParOf" srcId="{1E55C875-314C-481E-9098-F3DAF777BC95}" destId="{0D17A049-ED88-45F6-814C-DB313A1CAC16}" srcOrd="2" destOrd="0" presId="urn:microsoft.com/office/officeart/2005/8/layout/hierarchy1"/>
    <dgm:cxn modelId="{CE7562BC-A4D5-4E01-89D4-F1A5A8F93689}" type="presParOf" srcId="{0D17A049-ED88-45F6-814C-DB313A1CAC16}" destId="{0792B710-3197-4610-8716-FD85DF3D3FAF}" srcOrd="0" destOrd="0" presId="urn:microsoft.com/office/officeart/2005/8/layout/hierarchy1"/>
    <dgm:cxn modelId="{3C28C958-C472-4968-BCFC-593DD45E281D}" type="presParOf" srcId="{0792B710-3197-4610-8716-FD85DF3D3FAF}" destId="{B43BC865-63AF-4AE5-A1EF-B06C6F970DE8}" srcOrd="0" destOrd="0" presId="urn:microsoft.com/office/officeart/2005/8/layout/hierarchy1"/>
    <dgm:cxn modelId="{B398BF29-97EF-4F55-8B87-64614CB17191}" type="presParOf" srcId="{0792B710-3197-4610-8716-FD85DF3D3FAF}" destId="{2E719F89-247A-47F2-8983-2AC0CBC59F74}" srcOrd="1" destOrd="0" presId="urn:microsoft.com/office/officeart/2005/8/layout/hierarchy1"/>
    <dgm:cxn modelId="{81762E62-B7E6-4CCE-9DBD-3E4B0579A490}" type="presParOf" srcId="{0D17A049-ED88-45F6-814C-DB313A1CAC16}" destId="{92CFDF4B-6D61-4980-934D-39FFA159A29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B448D4-8877-42D6-9847-0CA5ACBEB8E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05AEEA3-836E-4BAC-A35B-0504CF5C7676}">
      <dgm:prSet/>
      <dgm:spPr/>
      <dgm:t>
        <a:bodyPr/>
        <a:lstStyle/>
        <a:p>
          <a:r>
            <a:rPr lang="en-US" dirty="0"/>
            <a:t>University employees who have a legitimate educational interest.</a:t>
          </a:r>
        </a:p>
      </dgm:t>
    </dgm:pt>
    <dgm:pt modelId="{2AE6B9D3-3027-4F71-B6B1-569463BC6FB0}" type="parTrans" cxnId="{2B201BCC-1FBC-4C63-A838-107413681841}">
      <dgm:prSet/>
      <dgm:spPr/>
      <dgm:t>
        <a:bodyPr/>
        <a:lstStyle/>
        <a:p>
          <a:endParaRPr lang="en-US"/>
        </a:p>
      </dgm:t>
    </dgm:pt>
    <dgm:pt modelId="{AA347313-02C9-476D-9BA6-CDDE9D171501}" type="sibTrans" cxnId="{2B201BCC-1FBC-4C63-A838-107413681841}">
      <dgm:prSet/>
      <dgm:spPr/>
      <dgm:t>
        <a:bodyPr/>
        <a:lstStyle/>
        <a:p>
          <a:endParaRPr lang="en-US"/>
        </a:p>
      </dgm:t>
    </dgm:pt>
    <dgm:pt modelId="{F2E72581-BB5F-449D-9E16-E6C2ED737E99}">
      <dgm:prSet/>
      <dgm:spPr/>
      <dgm:t>
        <a:bodyPr/>
        <a:lstStyle/>
        <a:p>
          <a:r>
            <a:rPr lang="en-US" dirty="0"/>
            <a:t>Legitimate Education Interest: A school official’s need to review student education information to do their job.  </a:t>
          </a:r>
        </a:p>
      </dgm:t>
    </dgm:pt>
    <dgm:pt modelId="{05A0856F-6C24-43BE-8DA0-DBA4F2BB756B}" type="parTrans" cxnId="{D9B2FDA4-B8C3-4FC4-BF9E-FFE02EF8E2DD}">
      <dgm:prSet/>
      <dgm:spPr/>
      <dgm:t>
        <a:bodyPr/>
        <a:lstStyle/>
        <a:p>
          <a:endParaRPr lang="en-US"/>
        </a:p>
      </dgm:t>
    </dgm:pt>
    <dgm:pt modelId="{ACF6C195-0F9B-4A43-ADAD-5FE90C7FABCA}" type="sibTrans" cxnId="{D9B2FDA4-B8C3-4FC4-BF9E-FFE02EF8E2DD}">
      <dgm:prSet/>
      <dgm:spPr/>
      <dgm:t>
        <a:bodyPr/>
        <a:lstStyle/>
        <a:p>
          <a:endParaRPr lang="en-US"/>
        </a:p>
      </dgm:t>
    </dgm:pt>
    <dgm:pt modelId="{4A5F2AE4-0A19-4A96-BF8B-5BFC75DF6B40}" type="pres">
      <dgm:prSet presAssocID="{E9B448D4-8877-42D6-9847-0CA5ACBEB8EE}" presName="linear" presStyleCnt="0">
        <dgm:presLayoutVars>
          <dgm:animLvl val="lvl"/>
          <dgm:resizeHandles val="exact"/>
        </dgm:presLayoutVars>
      </dgm:prSet>
      <dgm:spPr/>
    </dgm:pt>
    <dgm:pt modelId="{B6D45D99-DB61-4A20-A6ED-E3B190E723E7}" type="pres">
      <dgm:prSet presAssocID="{F05AEEA3-836E-4BAC-A35B-0504CF5C767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2880BA-E7A6-4460-BF3B-8DFEF7725EEB}" type="pres">
      <dgm:prSet presAssocID="{AA347313-02C9-476D-9BA6-CDDE9D171501}" presName="spacer" presStyleCnt="0"/>
      <dgm:spPr/>
    </dgm:pt>
    <dgm:pt modelId="{EBB545E9-9693-4DBD-AC25-9EAD2AC00868}" type="pres">
      <dgm:prSet presAssocID="{F2E72581-BB5F-449D-9E16-E6C2ED737E9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3093216-7266-44BA-AED1-8FC0775DECA2}" type="presOf" srcId="{F2E72581-BB5F-449D-9E16-E6C2ED737E99}" destId="{EBB545E9-9693-4DBD-AC25-9EAD2AC00868}" srcOrd="0" destOrd="0" presId="urn:microsoft.com/office/officeart/2005/8/layout/vList2"/>
    <dgm:cxn modelId="{1C3E185D-3962-4F67-9E62-EDDE04F1EA19}" type="presOf" srcId="{E9B448D4-8877-42D6-9847-0CA5ACBEB8EE}" destId="{4A5F2AE4-0A19-4A96-BF8B-5BFC75DF6B40}" srcOrd="0" destOrd="0" presId="urn:microsoft.com/office/officeart/2005/8/layout/vList2"/>
    <dgm:cxn modelId="{D9B2FDA4-B8C3-4FC4-BF9E-FFE02EF8E2DD}" srcId="{E9B448D4-8877-42D6-9847-0CA5ACBEB8EE}" destId="{F2E72581-BB5F-449D-9E16-E6C2ED737E99}" srcOrd="1" destOrd="0" parTransId="{05A0856F-6C24-43BE-8DA0-DBA4F2BB756B}" sibTransId="{ACF6C195-0F9B-4A43-ADAD-5FE90C7FABCA}"/>
    <dgm:cxn modelId="{2B201BCC-1FBC-4C63-A838-107413681841}" srcId="{E9B448D4-8877-42D6-9847-0CA5ACBEB8EE}" destId="{F05AEEA3-836E-4BAC-A35B-0504CF5C7676}" srcOrd="0" destOrd="0" parTransId="{2AE6B9D3-3027-4F71-B6B1-569463BC6FB0}" sibTransId="{AA347313-02C9-476D-9BA6-CDDE9D171501}"/>
    <dgm:cxn modelId="{9055ECED-40C5-4FB2-823F-09282ECB82D1}" type="presOf" srcId="{F05AEEA3-836E-4BAC-A35B-0504CF5C7676}" destId="{B6D45D99-DB61-4A20-A6ED-E3B190E723E7}" srcOrd="0" destOrd="0" presId="urn:microsoft.com/office/officeart/2005/8/layout/vList2"/>
    <dgm:cxn modelId="{5C58A1E5-E0D5-474B-8A32-AAF41CD120DC}" type="presParOf" srcId="{4A5F2AE4-0A19-4A96-BF8B-5BFC75DF6B40}" destId="{B6D45D99-DB61-4A20-A6ED-E3B190E723E7}" srcOrd="0" destOrd="0" presId="urn:microsoft.com/office/officeart/2005/8/layout/vList2"/>
    <dgm:cxn modelId="{D1C49CE9-FE96-407C-ACA1-1CDDA9F42DA9}" type="presParOf" srcId="{4A5F2AE4-0A19-4A96-BF8B-5BFC75DF6B40}" destId="{912880BA-E7A6-4460-BF3B-8DFEF7725EEB}" srcOrd="1" destOrd="0" presId="urn:microsoft.com/office/officeart/2005/8/layout/vList2"/>
    <dgm:cxn modelId="{9EA9EDF5-7982-4F9E-955C-30439C1382D9}" type="presParOf" srcId="{4A5F2AE4-0A19-4A96-BF8B-5BFC75DF6B40}" destId="{EBB545E9-9693-4DBD-AC25-9EAD2AC0086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D51BCF-22AD-4868-8FD9-C401C725E5E2}">
      <dsp:nvSpPr>
        <dsp:cNvPr id="0" name=""/>
        <dsp:cNvSpPr/>
      </dsp:nvSpPr>
      <dsp:spPr>
        <a:xfrm>
          <a:off x="0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371910-7C33-42DC-8AB0-DA5819C89163}">
      <dsp:nvSpPr>
        <dsp:cNvPr id="0" name=""/>
        <dsp:cNvSpPr/>
      </dsp:nvSpPr>
      <dsp:spPr>
        <a:xfrm>
          <a:off x="31432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All records that directly relate to a student and are maintained by an institution.</a:t>
          </a:r>
        </a:p>
      </dsp:txBody>
      <dsp:txXfrm>
        <a:off x="366939" y="1196774"/>
        <a:ext cx="2723696" cy="1691139"/>
      </dsp:txXfrm>
    </dsp:sp>
    <dsp:sp modelId="{18FA07BB-EDA1-4404-8C55-26F670382373}">
      <dsp:nvSpPr>
        <dsp:cNvPr id="0" name=""/>
        <dsp:cNvSpPr/>
      </dsp:nvSpPr>
      <dsp:spPr>
        <a:xfrm>
          <a:off x="3457574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6F44B-A58A-4AAD-8011-E14B770D8FCE}">
      <dsp:nvSpPr>
        <dsp:cNvPr id="0" name=""/>
        <dsp:cNvSpPr/>
      </dsp:nvSpPr>
      <dsp:spPr>
        <a:xfrm>
          <a:off x="3771899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These records can be in any media form: handwritten, print, type, film, electronic, etc.</a:t>
          </a:r>
        </a:p>
      </dsp:txBody>
      <dsp:txXfrm>
        <a:off x="3824513" y="1196774"/>
        <a:ext cx="2723696" cy="1691139"/>
      </dsp:txXfrm>
    </dsp:sp>
    <dsp:sp modelId="{B43BC865-63AF-4AE5-A1EF-B06C6F970DE8}">
      <dsp:nvSpPr>
        <dsp:cNvPr id="0" name=""/>
        <dsp:cNvSpPr/>
      </dsp:nvSpPr>
      <dsp:spPr>
        <a:xfrm>
          <a:off x="6915149" y="845551"/>
          <a:ext cx="2828924" cy="17963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19F89-247A-47F2-8983-2AC0CBC59F74}">
      <dsp:nvSpPr>
        <dsp:cNvPr id="0" name=""/>
        <dsp:cNvSpPr/>
      </dsp:nvSpPr>
      <dsp:spPr>
        <a:xfrm>
          <a:off x="7229475" y="1144160"/>
          <a:ext cx="2828924" cy="17963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They can be held in any office.</a:t>
          </a:r>
        </a:p>
      </dsp:txBody>
      <dsp:txXfrm>
        <a:off x="7282089" y="1196774"/>
        <a:ext cx="2723696" cy="16911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D45D99-DB61-4A20-A6ED-E3B190E723E7}">
      <dsp:nvSpPr>
        <dsp:cNvPr id="0" name=""/>
        <dsp:cNvSpPr/>
      </dsp:nvSpPr>
      <dsp:spPr>
        <a:xfrm>
          <a:off x="0" y="21014"/>
          <a:ext cx="6797675" cy="274778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University employees who have a legitimate educational interest.</a:t>
          </a:r>
        </a:p>
      </dsp:txBody>
      <dsp:txXfrm>
        <a:off x="134136" y="155150"/>
        <a:ext cx="6529403" cy="2479509"/>
      </dsp:txXfrm>
    </dsp:sp>
    <dsp:sp modelId="{EBB545E9-9693-4DBD-AC25-9EAD2AC00868}">
      <dsp:nvSpPr>
        <dsp:cNvPr id="0" name=""/>
        <dsp:cNvSpPr/>
      </dsp:nvSpPr>
      <dsp:spPr>
        <a:xfrm>
          <a:off x="0" y="2881116"/>
          <a:ext cx="6797675" cy="2747781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Legitimate Education Interest: A school official’s need to review student education information to do their job.  </a:t>
          </a:r>
        </a:p>
      </dsp:txBody>
      <dsp:txXfrm>
        <a:off x="134136" y="3015252"/>
        <a:ext cx="6529403" cy="2479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6/3/2021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6/3/2021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2"/>
            <a:ext cx="5560060" cy="311717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5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3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2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2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0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0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5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5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3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4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76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26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n.wikipedia.org/wiki/File:Books-aj.svg_aj_ashton_01f.svg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ggwash.org/view/37603/heres-a-school-by-school-look-at-dcs-high-school-graduation-rate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folders-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trash-trashcan-recycle-bin-shredder-97586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hyperlink" Target="mailto:rsingleton@wmcarey.edu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bcnv.edu/rights_responsibilities/student_record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llustrations/classroom-education-school-hand-381896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835755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FERPA - Quick</a:t>
            </a:r>
            <a:br>
              <a:rPr lang="en-US" sz="6000" dirty="0"/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en-US" b="1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829474" y="4676253"/>
            <a:ext cx="8043109" cy="1205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b="1" dirty="0"/>
              <a:t>Presented by</a:t>
            </a:r>
          </a:p>
          <a:p>
            <a:pPr algn="ctr">
              <a:lnSpc>
                <a:spcPct val="80000"/>
              </a:lnSpc>
            </a:pPr>
            <a:r>
              <a:rPr lang="en-US" b="1" dirty="0"/>
              <a:t>Rachel Singleton</a:t>
            </a:r>
          </a:p>
          <a:p>
            <a:pPr algn="ctr">
              <a:lnSpc>
                <a:spcPct val="80000"/>
              </a:lnSpc>
            </a:pPr>
            <a:r>
              <a:rPr lang="en-US" b="1" dirty="0"/>
              <a:t>University Registrar</a:t>
            </a:r>
          </a:p>
          <a:p>
            <a:pPr>
              <a:lnSpc>
                <a:spcPct val="80000"/>
              </a:lnSpc>
            </a:pPr>
            <a:endParaRPr lang="en-US" b="1" dirty="0"/>
          </a:p>
          <a:p>
            <a:pPr>
              <a:lnSpc>
                <a:spcPct val="80000"/>
              </a:lnSpc>
            </a:pPr>
            <a:r>
              <a:rPr lang="en-US" b="1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8814098" y="835754"/>
            <a:ext cx="2540000" cy="16975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/>
          <a:stretch/>
        </p:blipFill>
        <p:spPr>
          <a:xfrm>
            <a:off x="1295698" y="835754"/>
            <a:ext cx="2148706" cy="1905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F851FB3-1C08-47FB-A086-8CB0ECCA71E5}"/>
              </a:ext>
            </a:extLst>
          </p:cNvPr>
          <p:cNvSpPr txBox="1"/>
          <p:nvPr/>
        </p:nvSpPr>
        <p:spPr>
          <a:xfrm>
            <a:off x="9372233" y="6475881"/>
            <a:ext cx="497129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FFFFFF"/>
                </a:solidFill>
              </a:rPr>
              <a:t>Compliments of Dr. Cheryl Fisk, Crown College</a:t>
            </a: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4495B0-A009-432C-84F1-AF6C12B5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altLang="en-US" sz="3600" b="1" dirty="0">
                <a:solidFill>
                  <a:srgbClr val="FFFFFF"/>
                </a:solidFill>
              </a:rPr>
              <a:t>Handling Student Information: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F2524E-6EEC-4D36-84C7-B33E1B697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800" dirty="0"/>
              <a:t>When in doubt – don’t give it out.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dirty="0"/>
              <a:t>Refer requests for student academic information to the Registrar’s Office.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dirty="0"/>
              <a:t>Information about a student can be released with a signed consent from the student.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dirty="0"/>
              <a:t>Information on a computer should be treated with the same confidentiality as a paper copy.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dirty="0"/>
              <a:t>Information in an email should be treated with the same confidentiality as a paper copy.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9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95B0-A009-432C-84F1-AF6C12B5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altLang="en-US" b="1"/>
              <a:t>Handling Student Information:</a:t>
            </a:r>
            <a:endParaRPr lang="en-US" b="1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F2524E-6EEC-4D36-84C7-B33E1B697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72373"/>
            <a:ext cx="645498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/>
              <a:t> Do not leave confidential information displayed on an unattended computer.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/>
              <a:t>Cover or put away papers that contain confidential information if you are going to step away from your desk.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dirty="0"/>
              <a:t>Email communication between faculty, staff, and students should be done through </a:t>
            </a:r>
            <a:r>
              <a:rPr lang="en-US" altLang="en-US" sz="2400" b="1" dirty="0"/>
              <a:t>WCU’s secure e-mail  system.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 picture containing sitting, small, table, person&#10;&#10;Description automatically generated">
            <a:extLst>
              <a:ext uri="{FF2B5EF4-FFF2-40B4-BE49-F238E27FC236}">
                <a16:creationId xmlns:a16="http://schemas.microsoft.com/office/drawing/2014/main" id="{A0B87AB8-4741-4728-80E3-0775DC60DB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9682" b="5"/>
          <a:stretch/>
        </p:blipFill>
        <p:spPr>
          <a:xfrm>
            <a:off x="8217175" y="2072373"/>
            <a:ext cx="3135109" cy="357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1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4B019A08-55AD-4038-B865-37DA596B8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4495B0-A009-432C-84F1-AF6C12B52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Preventing FERPA Violations – Part One</a:t>
            </a:r>
            <a:endParaRPr lang="en-US" b="1" dirty="0"/>
          </a:p>
        </p:txBody>
      </p:sp>
      <p:pic>
        <p:nvPicPr>
          <p:cNvPr id="9" name="Graphic 8" descr="Gavel">
            <a:extLst>
              <a:ext uri="{FF2B5EF4-FFF2-40B4-BE49-F238E27FC236}">
                <a16:creationId xmlns:a16="http://schemas.microsoft.com/office/drawing/2014/main" id="{D714B949-63C0-4CEC-BFCC-93AD6B330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74071" y="634946"/>
            <a:ext cx="5247747" cy="524774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BA067F2-7FAF-4758-9BC4-F7C88ED90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9F2524E-6EEC-4D36-84C7-B33E1B697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5889" y="2198914"/>
            <a:ext cx="5742967" cy="367018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Avoid using Student ID/SSN or any portion of it to post grades.</a:t>
            </a:r>
          </a:p>
          <a:p>
            <a:r>
              <a:rPr lang="en-US" altLang="en-US" sz="2400" dirty="0"/>
              <a:t>Do not leave graded tests/assignments in a stack for students to sort through.</a:t>
            </a:r>
          </a:p>
          <a:p>
            <a:r>
              <a:rPr lang="en-US" altLang="en-US" sz="2400" dirty="0"/>
              <a:t>Do not circulate a printed class list that contains the Student ID.</a:t>
            </a:r>
          </a:p>
          <a:p>
            <a:pPr marL="0" indent="0">
              <a:buNone/>
            </a:pPr>
            <a:r>
              <a:rPr lang="en-US" altLang="en-US" sz="2400" b="1" dirty="0"/>
              <a:t>[Note: Peer Grading is permitted by FERPA – since the grade has not been recorded in the grade book]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627C7B9-FD35-4E35-B741-E4A9A5F41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76B7131-2035-43F9-84E8-2B4749D3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596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8C45ED-423A-4083-A7F6-278899B6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r"/>
            <a:r>
              <a:rPr lang="en-US" altLang="en-US" sz="3600" b="1" dirty="0">
                <a:solidFill>
                  <a:srgbClr val="FFFFFF"/>
                </a:solidFill>
              </a:rPr>
              <a:t>Preventing FERPA Violations – Part 2</a:t>
            </a:r>
            <a:endParaRPr lang="en-US" sz="3600" b="1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CC6D3-5804-4196-AEEE-15B2368DD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5"/>
            <a:ext cx="6413663" cy="57545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en-US" sz="3200" b="1" dirty="0"/>
              <a:t>Please Do Not: </a:t>
            </a:r>
          </a:p>
          <a:p>
            <a:pPr lvl="1"/>
            <a:r>
              <a:rPr lang="en-US" altLang="en-US" sz="2800" dirty="0"/>
              <a:t>Provide anyone with student schedules.</a:t>
            </a:r>
          </a:p>
          <a:p>
            <a:pPr lvl="1"/>
            <a:r>
              <a:rPr lang="en-US" altLang="en-US" sz="2800" dirty="0"/>
              <a:t>Provide anyone with lists of students enrolled in your classes.</a:t>
            </a:r>
          </a:p>
          <a:p>
            <a:pPr lvl="1"/>
            <a:r>
              <a:rPr lang="en-US" altLang="en-US" sz="2800" dirty="0"/>
              <a:t>Include confidential information (i.e. grades, GPAs, #of credits) in a recommendation letter without the written consent of the student.</a:t>
            </a:r>
          </a:p>
          <a:p>
            <a:endParaRPr lang="en-US" dirty="0"/>
          </a:p>
          <a:p>
            <a:pPr algn="ctr"/>
            <a:r>
              <a:rPr lang="en-US" sz="2400" b="1" dirty="0"/>
              <a:t>VIOLATIONS MUST BE REPORTED IMMEDIATELY TO THE UNIVERSITY REGISTRAR.</a:t>
            </a:r>
          </a:p>
        </p:txBody>
      </p:sp>
    </p:spTree>
    <p:extLst>
      <p:ext uri="{BB962C8B-B14F-4D97-AF65-F5344CB8AC3E}">
        <p14:creationId xmlns:p14="http://schemas.microsoft.com/office/powerpoint/2010/main" val="380996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D008ECC-51D4-4E47-80DF-1D22FBBC5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2C2459-5AB9-4639-B84B-53DDA4225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85" y="634946"/>
            <a:ext cx="3690257" cy="1450757"/>
          </a:xfrm>
        </p:spPr>
        <p:txBody>
          <a:bodyPr>
            <a:normAutofit/>
          </a:bodyPr>
          <a:lstStyle/>
          <a:p>
            <a:r>
              <a:rPr lang="en-US" b="1" dirty="0"/>
              <a:t>Record Disposal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E895E2-FB54-4485-9BDA-038D6EEA31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/>
        </p:blipFill>
        <p:spPr>
          <a:xfrm>
            <a:off x="1498127" y="640081"/>
            <a:ext cx="5181544" cy="5314406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EF352D9-7BCC-436E-8520-E9D0BAAA18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92143" y="2085703"/>
            <a:ext cx="3566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4E9D4-DA7D-465F-8F94-532AD7F86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9485" y="2198914"/>
            <a:ext cx="3690257" cy="3670180"/>
          </a:xfrm>
        </p:spPr>
        <p:txBody>
          <a:bodyPr>
            <a:normAutofit/>
          </a:bodyPr>
          <a:lstStyle/>
          <a:p>
            <a:r>
              <a:rPr lang="en-US" altLang="en-US"/>
              <a:t>Records containing Student ID’s, SSN, or grades (or any information that is not directory)  should be placed in a shred bin or shredded, not thrown in the garbage or recycling bin.</a:t>
            </a:r>
          </a:p>
          <a:p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EEBA64A-08C9-4EE7-A7DD-C4309E575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DA644F7-E61C-4BDD-9510-112510F64F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560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922272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Contact the Registrar</a:t>
            </a:r>
          </a:p>
          <a:p>
            <a:endParaRPr lang="en-US" b="1" dirty="0"/>
          </a:p>
          <a:p>
            <a:r>
              <a:rPr lang="en-US" b="1" dirty="0"/>
              <a:t>Rachel Singleton – </a:t>
            </a:r>
            <a:r>
              <a:rPr lang="en-US" b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rsingleton@wmcarey.edu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/>
          </a:p>
          <a:p>
            <a:pPr algn="ctr"/>
            <a:r>
              <a:rPr lang="en-US" b="1" dirty="0"/>
              <a:t>When in Doubt, Don’t give it out!</a:t>
            </a:r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369" y="758952"/>
            <a:ext cx="1752600" cy="2195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27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A961-CA14-4F37-BC7C-B5363321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FERPA </a:t>
            </a:r>
          </a:p>
        </p:txBody>
      </p:sp>
      <p:pic>
        <p:nvPicPr>
          <p:cNvPr id="5" name="Picture 4" descr="A picture containing food, fruit&#10;&#10;Description automatically generated">
            <a:extLst>
              <a:ext uri="{FF2B5EF4-FFF2-40B4-BE49-F238E27FC236}">
                <a16:creationId xmlns:a16="http://schemas.microsoft.com/office/drawing/2014/main" id="{6A03985D-6B2C-4037-8CBB-94014180099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4868" r="5965"/>
          <a:stretch/>
        </p:blipFill>
        <p:spPr>
          <a:xfrm>
            <a:off x="1076432" y="1916318"/>
            <a:ext cx="3094997" cy="34710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86479-1409-4703-90AE-7ECE291CE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9621" y="2622975"/>
            <a:ext cx="6515947" cy="24976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 sz="2400" b="1" dirty="0"/>
              <a:t>The Family Educational Rights and Privacy Act of 1974. (Buckley Amendment)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b="1" dirty="0"/>
              <a:t>Pertains to the protection and release of </a:t>
            </a:r>
            <a:r>
              <a:rPr lang="en-US" altLang="en-US" sz="2400" b="1" u="sng" dirty="0"/>
              <a:t>student education records.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400" b="1" dirty="0"/>
              <a:t>Enforced by the US Department of Education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1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B019A08-55AD-4038-B865-37DA596B8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3D5F4-1B1A-4A71-9642-FF92D7E61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US" altLang="en-US" sz="4400" b="1"/>
              <a:t>When do FERPA rights begin for a student?</a:t>
            </a:r>
            <a:endParaRPr lang="en-US" sz="4400" b="1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A067F2-7FAF-4758-9BC4-F7C88ED90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FA13B-23A5-4DF0-9D3F-781C73277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1684" y="2815280"/>
            <a:ext cx="5127172" cy="2346186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2400" dirty="0"/>
              <a:t>When the student is “in attendance.” 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en-US" sz="2400" dirty="0"/>
              <a:t>That means when the student has matriculated meaning officially registered</a:t>
            </a:r>
          </a:p>
          <a:p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627C7B9-FD35-4E35-B741-E4A9A5F41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76B7131-2035-43F9-84E8-2B4749D33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E802BD-DA3C-445D-9049-EA71B1A0D8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888057" y="2128504"/>
            <a:ext cx="3426768" cy="243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4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DC76D-DAE7-402D-ACA6-1DEDBA4BB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 b="1" dirty="0"/>
              <a:t>What are Education Records?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3BB0852-302B-4AB4-970A-151C472CAE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02988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13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5736A-AEA5-44C1-9FA0-E9C6B6A32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Students’ (&amp; former Students’)</a:t>
            </a:r>
            <a:br>
              <a:rPr lang="en-US" b="1" dirty="0"/>
            </a:br>
            <a:r>
              <a:rPr lang="en-US" b="1" dirty="0"/>
              <a:t>Rights Under FERPA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EA67-1227-4F64-9862-EAF3DB75D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7589520" cy="4023360"/>
          </a:xfrm>
        </p:spPr>
        <p:txBody>
          <a:bodyPr lIns="0"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Students have the right to expect that their education records are kept confidential except where special provisions are made.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Student have the right to suppress the disclosure of directory information to outside agencies. Right to know where education records are kept.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Right to inspect their education records.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Right to amend/correct records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2400" dirty="0"/>
              <a:t>Right to file complaint with the US Dept. of Education</a:t>
            </a:r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E33EB2-49FD-4C26-9300-7700C483C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423" y="2434590"/>
            <a:ext cx="2164517" cy="241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7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725AB-0A86-4E8F-B8AC-68314103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Information can be  shared/released?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39819-F935-45C0-8FB8-97B4DAB158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dirty="0"/>
              <a:t>“Directory Information” as determined by the University.  The Registrar’s Office fills these requests.</a:t>
            </a:r>
          </a:p>
          <a:p>
            <a:r>
              <a:rPr lang="en-US" altLang="en-US" sz="2800" dirty="0"/>
              <a:t>Information that the student has given </a:t>
            </a:r>
            <a:r>
              <a:rPr lang="en-US" altLang="en-US" sz="2800" u="sng" dirty="0"/>
              <a:t>written consent </a:t>
            </a:r>
            <a:r>
              <a:rPr lang="en-US" altLang="en-US" sz="2800" dirty="0"/>
              <a:t>to release.</a:t>
            </a:r>
          </a:p>
          <a:p>
            <a:r>
              <a:rPr lang="en-US" altLang="en-US" sz="2800" dirty="0"/>
              <a:t>Information needed by employees who have a legitimate educational interest.</a:t>
            </a:r>
          </a:p>
          <a:p>
            <a:r>
              <a:rPr lang="en-US" altLang="en-US" sz="2800" dirty="0"/>
              <a:t>Information needed by certain government agencies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886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6D49EE-B496-49AC-9E01-076500A66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69" y="516835"/>
            <a:ext cx="3547701" cy="5772840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Who can Access Student Information?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678746F-E606-458F-8DE6-FF146CDA0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88856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48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EFBA-36BB-40CB-9A72-AB2354FC0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Directory Information: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26829-E8D2-4BDE-BDA8-A9EB9D6954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Name/Address/Phone</a:t>
            </a:r>
          </a:p>
          <a:p>
            <a:r>
              <a:rPr lang="en-US" altLang="en-US" sz="2400" dirty="0"/>
              <a:t>Date of Birth</a:t>
            </a:r>
          </a:p>
          <a:p>
            <a:r>
              <a:rPr lang="en-US" altLang="en-US" sz="2400" dirty="0"/>
              <a:t>Degree(s) conferred (dates &amp; honors)</a:t>
            </a:r>
          </a:p>
          <a:p>
            <a:r>
              <a:rPr lang="en-US" altLang="en-US" sz="2400" dirty="0"/>
              <a:t>Major field of study</a:t>
            </a:r>
          </a:p>
          <a:p>
            <a:r>
              <a:rPr lang="en-US" altLang="en-US" sz="2400" dirty="0"/>
              <a:t>Awards</a:t>
            </a:r>
          </a:p>
          <a:p>
            <a:r>
              <a:rPr lang="en-US" altLang="en-US" sz="2400" dirty="0"/>
              <a:t>Honors (including honors lists)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0E5F5A-52B1-4733-8F49-923F74B5FE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Most Recent Previous institution attended</a:t>
            </a:r>
          </a:p>
          <a:p>
            <a:r>
              <a:rPr lang="en-US" altLang="en-US" sz="2400" dirty="0"/>
              <a:t>Past &amp; present participation in officially recognized sports and activities</a:t>
            </a:r>
          </a:p>
          <a:p>
            <a:r>
              <a:rPr lang="en-US" altLang="en-US" sz="2400" dirty="0"/>
              <a:t>Physical factors (height &amp; weight of athletes)</a:t>
            </a:r>
          </a:p>
          <a:p>
            <a:r>
              <a:rPr lang="en-US" dirty="0"/>
              <a:t> </a:t>
            </a:r>
            <a:r>
              <a:rPr lang="en-US" sz="2400" dirty="0"/>
              <a:t>And Other Similar Information</a:t>
            </a:r>
          </a:p>
        </p:txBody>
      </p:sp>
    </p:spTree>
    <p:extLst>
      <p:ext uri="{BB962C8B-B14F-4D97-AF65-F5344CB8AC3E}">
        <p14:creationId xmlns:p14="http://schemas.microsoft.com/office/powerpoint/2010/main" val="211527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183C2B-C450-4501-995D-DEDE89E93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Parental access to Student Information </a:t>
            </a:r>
            <a:endParaRPr lang="en-US" b="1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F9045-70AB-49EB-B5D8-D5A0BE89A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257" y="2343275"/>
            <a:ext cx="6519003" cy="2939314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Parents may obtain directory information.</a:t>
            </a:r>
          </a:p>
          <a:p>
            <a:pPr eaLnBrk="1" hangingPunct="1"/>
            <a:r>
              <a:rPr lang="en-US" altLang="en-US" sz="3200" dirty="0"/>
              <a:t>Parents may obtain non-directory information by student consent. (Consent kept the Registrar’s Office.)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9770A8-F613-4363-A575-2E9D9F1D0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3353" y="2162427"/>
            <a:ext cx="2303994" cy="29393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813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-0.25 0.0  E" pathEditMode="relative" ptsTypes="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382AD27192340BED5A99A97685C94" ma:contentTypeVersion="12" ma:contentTypeDescription="Create a new document." ma:contentTypeScope="" ma:versionID="04e13eae70d1e5b83f215e73e45f1832">
  <xsd:schema xmlns:xsd="http://www.w3.org/2001/XMLSchema" xmlns:xs="http://www.w3.org/2001/XMLSchema" xmlns:p="http://schemas.microsoft.com/office/2006/metadata/properties" xmlns:ns1="http://schemas.microsoft.com/sharepoint/v3" xmlns:ns3="b34b4a3b-d7d0-4e03-8318-e57a6839af23" targetNamespace="http://schemas.microsoft.com/office/2006/metadata/properties" ma:root="true" ma:fieldsID="806ea0ad895475c99bfb9916b834d15f" ns1:_="" ns3:_="">
    <xsd:import namespace="http://schemas.microsoft.com/sharepoint/v3"/>
    <xsd:import namespace="b34b4a3b-d7d0-4e03-8318-e57a6839af2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4b4a3b-d7d0-4e03-8318-e57a6839af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AC44E9-C1CB-48A5-B62F-4DCF1A7C656E}">
  <ds:schemaRefs>
    <ds:schemaRef ds:uri="b34b4a3b-d7d0-4e03-8318-e57a6839af23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72840394-BBB8-4110-A248-B60143F69E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34b4a3b-d7d0-4e03-8318-e57a6839af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BDF149-DBB4-4A44-976B-3473540CC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Widescreen</PresentationFormat>
  <Paragraphs>79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Century Gothic</vt:lpstr>
      <vt:lpstr>Wingdings</vt:lpstr>
      <vt:lpstr>Retrospect</vt:lpstr>
      <vt:lpstr>FERPA - Quick </vt:lpstr>
      <vt:lpstr>FERPA </vt:lpstr>
      <vt:lpstr>When do FERPA rights begin for a student?</vt:lpstr>
      <vt:lpstr>What are Education Records? </vt:lpstr>
      <vt:lpstr>Students’ (&amp; former Students’) Rights Under FERPA</vt:lpstr>
      <vt:lpstr>What Information can be  shared/released?</vt:lpstr>
      <vt:lpstr>Who can Access Student Information?</vt:lpstr>
      <vt:lpstr>Directory Information: </vt:lpstr>
      <vt:lpstr>Parental access to Student Information </vt:lpstr>
      <vt:lpstr>Handling Student Information:</vt:lpstr>
      <vt:lpstr>Handling Student Information:</vt:lpstr>
      <vt:lpstr>Preventing FERPA Violations – Part One</vt:lpstr>
      <vt:lpstr>Preventing FERPA Violations – Part 2</vt:lpstr>
      <vt:lpstr>Record Disposal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2020-08-12T15:13:32Z</dcterms:created>
  <dcterms:modified xsi:type="dcterms:W3CDTF">2021-06-03T14:47:48Z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0x010100D9F382AD27192340BED5A99A97685C94</vt:lpwstr>
  </property>
</Properties>
</file>